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Anton" charset="1" panose="00000500000000000000"/>
      <p:regular r:id="rId42"/>
    </p:embeddedFont>
    <p:embeddedFont>
      <p:font typeface="Poppins Bold" charset="1" panose="00000800000000000000"/>
      <p:regular r:id="rId43"/>
    </p:embeddedFont>
    <p:embeddedFont>
      <p:font typeface="Cooper BT Bold" charset="1" panose="0208080404030B020404"/>
      <p:regular r:id="rId44"/>
    </p:embeddedFont>
    <p:embeddedFont>
      <p:font typeface="Cooper BT Bold Italics" charset="1" panose="0208080405030B0904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5EDB">
                <a:alpha val="100000"/>
              </a:srgbClr>
            </a:gs>
            <a:gs pos="33333">
              <a:srgbClr val="000000">
                <a:alpha val="100000"/>
              </a:srgbClr>
            </a:gs>
            <a:gs pos="66667">
              <a:srgbClr val="00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508" y="0"/>
            <a:ext cx="18756737" cy="12496676"/>
          </a:xfrm>
          <a:custGeom>
            <a:avLst/>
            <a:gdLst/>
            <a:ahLst/>
            <a:cxnLst/>
            <a:rect r="r" b="b" t="t" l="l"/>
            <a:pathLst>
              <a:path h="12496676" w="18756737">
                <a:moveTo>
                  <a:pt x="0" y="0"/>
                </a:moveTo>
                <a:lnTo>
                  <a:pt x="18756738" y="0"/>
                </a:lnTo>
                <a:lnTo>
                  <a:pt x="18756738" y="12496676"/>
                </a:lnTo>
                <a:lnTo>
                  <a:pt x="0" y="1249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83030">
            <a:off x="11429242" y="-5540570"/>
            <a:ext cx="13929475" cy="11387346"/>
          </a:xfrm>
          <a:custGeom>
            <a:avLst/>
            <a:gdLst/>
            <a:ahLst/>
            <a:cxnLst/>
            <a:rect r="r" b="b" t="t" l="l"/>
            <a:pathLst>
              <a:path h="11387346" w="13929475">
                <a:moveTo>
                  <a:pt x="0" y="0"/>
                </a:moveTo>
                <a:lnTo>
                  <a:pt x="13929474" y="0"/>
                </a:lnTo>
                <a:lnTo>
                  <a:pt x="13929474" y="11387345"/>
                </a:lnTo>
                <a:lnTo>
                  <a:pt x="0" y="11387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383030">
            <a:off x="-5417921" y="4881179"/>
            <a:ext cx="13929475" cy="11387346"/>
          </a:xfrm>
          <a:custGeom>
            <a:avLst/>
            <a:gdLst/>
            <a:ahLst/>
            <a:cxnLst/>
            <a:rect r="r" b="b" t="t" l="l"/>
            <a:pathLst>
              <a:path h="11387346" w="13929475">
                <a:moveTo>
                  <a:pt x="0" y="0"/>
                </a:moveTo>
                <a:lnTo>
                  <a:pt x="13929474" y="0"/>
                </a:lnTo>
                <a:lnTo>
                  <a:pt x="13929474" y="11387345"/>
                </a:lnTo>
                <a:lnTo>
                  <a:pt x="0" y="11387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27906" y="7189608"/>
            <a:ext cx="7132146" cy="6668556"/>
          </a:xfrm>
          <a:custGeom>
            <a:avLst/>
            <a:gdLst/>
            <a:ahLst/>
            <a:cxnLst/>
            <a:rect r="r" b="b" t="t" l="l"/>
            <a:pathLst>
              <a:path h="6668556" w="7132146">
                <a:moveTo>
                  <a:pt x="0" y="0"/>
                </a:moveTo>
                <a:lnTo>
                  <a:pt x="7132146" y="0"/>
                </a:lnTo>
                <a:lnTo>
                  <a:pt x="7132146" y="6668556"/>
                </a:lnTo>
                <a:lnTo>
                  <a:pt x="0" y="6668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81832" y="-634741"/>
            <a:ext cx="2210532" cy="2244195"/>
          </a:xfrm>
          <a:custGeom>
            <a:avLst/>
            <a:gdLst/>
            <a:ahLst/>
            <a:cxnLst/>
            <a:rect r="r" b="b" t="t" l="l"/>
            <a:pathLst>
              <a:path h="2244195" w="2210532">
                <a:moveTo>
                  <a:pt x="0" y="0"/>
                </a:moveTo>
                <a:lnTo>
                  <a:pt x="2210532" y="0"/>
                </a:lnTo>
                <a:lnTo>
                  <a:pt x="2210532" y="2244195"/>
                </a:lnTo>
                <a:lnTo>
                  <a:pt x="0" y="2244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3394" y="4703835"/>
            <a:ext cx="14407549" cy="231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8"/>
              </a:lnSpc>
            </a:pPr>
            <a:r>
              <a:rPr lang="en-US" sz="18897">
                <a:solidFill>
                  <a:srgbClr val="63A3DB"/>
                </a:solidFill>
                <a:latin typeface="Anton"/>
                <a:ea typeface="Anton"/>
                <a:cs typeface="Anton"/>
                <a:sym typeface="Anton"/>
              </a:rPr>
              <a:t>CLA ADDER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183394" y="2087519"/>
            <a:ext cx="7599297" cy="865649"/>
            <a:chOff x="0" y="0"/>
            <a:chExt cx="10132396" cy="11541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3007" cy="1013007"/>
            </a:xfrm>
            <a:custGeom>
              <a:avLst/>
              <a:gdLst/>
              <a:ahLst/>
              <a:cxnLst/>
              <a:rect r="r" b="b" t="t" l="l"/>
              <a:pathLst>
                <a:path h="1013007" w="1013007">
                  <a:moveTo>
                    <a:pt x="0" y="0"/>
                  </a:moveTo>
                  <a:lnTo>
                    <a:pt x="1013007" y="0"/>
                  </a:lnTo>
                  <a:lnTo>
                    <a:pt x="1013007" y="1013007"/>
                  </a:lnTo>
                  <a:lnTo>
                    <a:pt x="0" y="101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41520" y="255365"/>
              <a:ext cx="8790876" cy="898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99"/>
                </a:lnSpc>
                <a:spcBef>
                  <a:spcPct val="0"/>
                </a:spcBef>
              </a:pPr>
              <a:r>
                <a:rPr lang="en-US" b="true" sz="392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INTEGRATED CURCUITS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46042" y="8681292"/>
            <a:ext cx="4516362" cy="40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b="true" sz="2228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358187"/>
            <a:ext cx="17690261" cy="120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b="true" sz="7028" i="true" spc="-24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Layout design: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8870" y="2107833"/>
            <a:ext cx="17690261" cy="7102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b="true" sz="5028" i="true" spc="-17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-Wiring</a:t>
            </a:r>
          </a:p>
          <a:p>
            <a:pPr algn="l" marL="1085715" indent="-542858" lvl="1">
              <a:lnSpc>
                <a:spcPts val="7040"/>
              </a:lnSpc>
              <a:buFont typeface="Arial"/>
              <a:buChar char="•"/>
            </a:pPr>
            <a:r>
              <a:rPr lang="en-US" b="true" sz="5028" i="true" spc="-17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Higher metals are used in the layout for long wires, in general higher metals have less resistivity, making them suitable.  </a:t>
            </a:r>
          </a:p>
          <a:p>
            <a:pPr algn="l" marL="1085715" indent="-542858" lvl="1">
              <a:lnSpc>
                <a:spcPts val="7040"/>
              </a:lnSpc>
              <a:buFont typeface="Arial"/>
              <a:buChar char="•"/>
            </a:pPr>
            <a:r>
              <a:rPr lang="en-US" b="true" sz="5028" i="true" spc="-17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enough separations between adjacent same metal layers to avoid cross capacitance.</a:t>
            </a:r>
          </a:p>
          <a:p>
            <a:pPr algn="l" marL="1085715" indent="-542858" lvl="1">
              <a:lnSpc>
                <a:spcPts val="7040"/>
              </a:lnSpc>
              <a:buFont typeface="Arial"/>
              <a:buChar char="•"/>
            </a:pPr>
            <a:r>
              <a:rPr lang="en-US" b="true" sz="5028" i="true" spc="-17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for better area utilization, odd # metals vertical, even # metal Horizontal.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968" y="918750"/>
            <a:ext cx="17143163" cy="8271576"/>
          </a:xfrm>
          <a:custGeom>
            <a:avLst/>
            <a:gdLst/>
            <a:ahLst/>
            <a:cxnLst/>
            <a:rect r="r" b="b" t="t" l="l"/>
            <a:pathLst>
              <a:path h="8271576" w="17143163">
                <a:moveTo>
                  <a:pt x="0" y="0"/>
                </a:moveTo>
                <a:lnTo>
                  <a:pt x="17143162" y="0"/>
                </a:lnTo>
                <a:lnTo>
                  <a:pt x="17143162" y="8271575"/>
                </a:lnTo>
                <a:lnTo>
                  <a:pt x="0" y="827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-114300"/>
            <a:ext cx="17690261" cy="103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b="true" sz="6028" i="true" spc="-21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1x1 Full Adder layout: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86387" y="216516"/>
            <a:ext cx="8592845" cy="9685364"/>
          </a:xfrm>
          <a:custGeom>
            <a:avLst/>
            <a:gdLst/>
            <a:ahLst/>
            <a:cxnLst/>
            <a:rect r="r" b="b" t="t" l="l"/>
            <a:pathLst>
              <a:path h="9685364" w="8592845">
                <a:moveTo>
                  <a:pt x="0" y="0"/>
                </a:moveTo>
                <a:lnTo>
                  <a:pt x="8592845" y="0"/>
                </a:lnTo>
                <a:lnTo>
                  <a:pt x="8592845" y="9685364"/>
                </a:lnTo>
                <a:lnTo>
                  <a:pt x="0" y="9685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111741"/>
            <a:ext cx="17690261" cy="95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b="true" sz="5528" i="true" spc="-193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XOR gate layout: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02881" y="216516"/>
            <a:ext cx="6223337" cy="9937464"/>
          </a:xfrm>
          <a:custGeom>
            <a:avLst/>
            <a:gdLst/>
            <a:ahLst/>
            <a:cxnLst/>
            <a:rect r="r" b="b" t="t" l="l"/>
            <a:pathLst>
              <a:path h="9937464" w="6223337">
                <a:moveTo>
                  <a:pt x="0" y="0"/>
                </a:moveTo>
                <a:lnTo>
                  <a:pt x="6223337" y="0"/>
                </a:lnTo>
                <a:lnTo>
                  <a:pt x="6223337" y="9937465"/>
                </a:lnTo>
                <a:lnTo>
                  <a:pt x="0" y="9937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83166"/>
            <a:ext cx="17690261" cy="115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20"/>
              </a:lnSpc>
            </a:pPr>
            <a:r>
              <a:rPr lang="en-US" b="true" sz="6728" i="true" spc="-23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NAND gate layout: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35" y="3985450"/>
            <a:ext cx="17989130" cy="2316101"/>
          </a:xfrm>
          <a:custGeom>
            <a:avLst/>
            <a:gdLst/>
            <a:ahLst/>
            <a:cxnLst/>
            <a:rect r="r" b="b" t="t" l="l"/>
            <a:pathLst>
              <a:path h="2316101" w="17989130">
                <a:moveTo>
                  <a:pt x="0" y="0"/>
                </a:moveTo>
                <a:lnTo>
                  <a:pt x="17989130" y="0"/>
                </a:lnTo>
                <a:lnTo>
                  <a:pt x="17989130" y="2316100"/>
                </a:lnTo>
                <a:lnTo>
                  <a:pt x="0" y="231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83166"/>
            <a:ext cx="17690261" cy="115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0"/>
              </a:lnSpc>
            </a:pPr>
            <a:r>
              <a:rPr lang="en-US" b="true" sz="6728" i="true" spc="-23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4x4 Full Adder layout: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50523" y="1028700"/>
            <a:ext cx="8386953" cy="9104756"/>
          </a:xfrm>
          <a:custGeom>
            <a:avLst/>
            <a:gdLst/>
            <a:ahLst/>
            <a:cxnLst/>
            <a:rect r="r" b="b" t="t" l="l"/>
            <a:pathLst>
              <a:path h="9104756" w="8386953">
                <a:moveTo>
                  <a:pt x="0" y="0"/>
                </a:moveTo>
                <a:lnTo>
                  <a:pt x="8386954" y="0"/>
                </a:lnTo>
                <a:lnTo>
                  <a:pt x="8386954" y="9104756"/>
                </a:lnTo>
                <a:lnTo>
                  <a:pt x="0" y="9104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92691"/>
            <a:ext cx="17690261" cy="113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b="true" sz="6628" i="true" spc="-232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Repeater layout: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35" y="1704123"/>
            <a:ext cx="17989130" cy="4722147"/>
          </a:xfrm>
          <a:custGeom>
            <a:avLst/>
            <a:gdLst/>
            <a:ahLst/>
            <a:cxnLst/>
            <a:rect r="r" b="b" t="t" l="l"/>
            <a:pathLst>
              <a:path h="4722147" w="17989130">
                <a:moveTo>
                  <a:pt x="0" y="0"/>
                </a:moveTo>
                <a:lnTo>
                  <a:pt x="17989130" y="0"/>
                </a:lnTo>
                <a:lnTo>
                  <a:pt x="17989130" y="4722147"/>
                </a:lnTo>
                <a:lnTo>
                  <a:pt x="0" y="4722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83166"/>
            <a:ext cx="17690261" cy="115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0"/>
              </a:lnSpc>
            </a:pPr>
            <a:r>
              <a:rPr lang="en-US" b="true" sz="6728" i="true" spc="-23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Full Layout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3396534"/>
            <a:ext cx="17690261" cy="154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9"/>
              </a:lnSpc>
            </a:pPr>
            <a:r>
              <a:rPr lang="en-US" b="true" sz="9028" i="true" spc="-31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Optimizations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90841"/>
            <a:ext cx="15480574" cy="4024949"/>
          </a:xfrm>
          <a:custGeom>
            <a:avLst/>
            <a:gdLst/>
            <a:ahLst/>
            <a:cxnLst/>
            <a:rect r="r" b="b" t="t" l="l"/>
            <a:pathLst>
              <a:path h="4024949" w="15480574">
                <a:moveTo>
                  <a:pt x="0" y="0"/>
                </a:moveTo>
                <a:lnTo>
                  <a:pt x="15480574" y="0"/>
                </a:lnTo>
                <a:lnTo>
                  <a:pt x="15480574" y="4024950"/>
                </a:lnTo>
                <a:lnTo>
                  <a:pt x="0" y="4024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435" y="5315791"/>
            <a:ext cx="17989130" cy="4609715"/>
          </a:xfrm>
          <a:custGeom>
            <a:avLst/>
            <a:gdLst/>
            <a:ahLst/>
            <a:cxnLst/>
            <a:rect r="r" b="b" t="t" l="l"/>
            <a:pathLst>
              <a:path h="4609715" w="17989130">
                <a:moveTo>
                  <a:pt x="0" y="0"/>
                </a:moveTo>
                <a:lnTo>
                  <a:pt x="17989130" y="0"/>
                </a:lnTo>
                <a:lnTo>
                  <a:pt x="17989130" y="4609714"/>
                </a:lnTo>
                <a:lnTo>
                  <a:pt x="0" y="4609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8870" y="83166"/>
            <a:ext cx="17690261" cy="120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b="true" sz="7028" i="true" spc="-24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Full adders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1327" y="1241311"/>
            <a:ext cx="17325346" cy="8684329"/>
          </a:xfrm>
          <a:custGeom>
            <a:avLst/>
            <a:gdLst/>
            <a:ahLst/>
            <a:cxnLst/>
            <a:rect r="r" b="b" t="t" l="l"/>
            <a:pathLst>
              <a:path h="8684329" w="17325346">
                <a:moveTo>
                  <a:pt x="0" y="0"/>
                </a:moveTo>
                <a:lnTo>
                  <a:pt x="17325346" y="0"/>
                </a:lnTo>
                <a:lnTo>
                  <a:pt x="17325346" y="8684330"/>
                </a:lnTo>
                <a:lnTo>
                  <a:pt x="0" y="868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83166"/>
            <a:ext cx="17690261" cy="115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0"/>
              </a:lnSpc>
            </a:pPr>
            <a:r>
              <a:rPr lang="en-US" b="true" sz="6728" i="true" spc="-23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Optimizad adder Layout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2785348"/>
            <a:ext cx="17690261" cy="459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40"/>
              </a:lnSpc>
            </a:pPr>
            <a:r>
              <a:rPr lang="en-US" b="true" sz="6528" spc="-228">
                <a:solidFill>
                  <a:srgbClr val="AACFF3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Implementation of a Carry Look Ahead Adder optimized for speed and energy. high performance, power and area efficient using </a:t>
            </a:r>
            <a:r>
              <a:rPr lang="en-US" b="true" sz="6528" i="true" spc="-228" u="sng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22nm</a:t>
            </a:r>
            <a:r>
              <a:rPr lang="en-US" b="true" sz="6528" spc="-228">
                <a:solidFill>
                  <a:srgbClr val="AACFF3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process in electric tool.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4993461"/>
            <a:ext cx="11301259" cy="5071440"/>
          </a:xfrm>
          <a:custGeom>
            <a:avLst/>
            <a:gdLst/>
            <a:ahLst/>
            <a:cxnLst/>
            <a:rect r="r" b="b" t="t" l="l"/>
            <a:pathLst>
              <a:path h="5071440" w="11301259">
                <a:moveTo>
                  <a:pt x="0" y="0"/>
                </a:moveTo>
                <a:lnTo>
                  <a:pt x="11301258" y="0"/>
                </a:lnTo>
                <a:lnTo>
                  <a:pt x="11301258" y="5071440"/>
                </a:lnTo>
                <a:lnTo>
                  <a:pt x="0" y="5071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360727"/>
            <a:ext cx="17690261" cy="120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b="true" sz="7028" i="true" spc="-24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Layout Optimizations: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739" y="1690172"/>
            <a:ext cx="17391391" cy="330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08"/>
              </a:lnSpc>
            </a:pPr>
            <a:r>
              <a:rPr lang="en-US" b="true" sz="4648" i="true" spc="-162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-in the repeater’s layout for example, PMOS gates were flipped, resulting in:</a:t>
            </a:r>
          </a:p>
          <a:p>
            <a:pPr algn="just" marL="1003698" indent="-501849" lvl="1">
              <a:lnSpc>
                <a:spcPts val="6508"/>
              </a:lnSpc>
              <a:buFont typeface="Arial"/>
              <a:buChar char="•"/>
            </a:pPr>
            <a:r>
              <a:rPr lang="en-US" b="true" sz="4648" i="true" spc="-162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reduction in diffusion capacitance </a:t>
            </a:r>
          </a:p>
          <a:p>
            <a:pPr algn="just" marL="1003698" indent="-501849" lvl="1">
              <a:lnSpc>
                <a:spcPts val="6508"/>
              </a:lnSpc>
              <a:buFont typeface="Arial"/>
              <a:buChar char="•"/>
            </a:pPr>
            <a:r>
              <a:rPr lang="en-US" b="true" sz="4648" i="true" spc="-162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minimization in area by sharing power contacts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0635" y="2469980"/>
            <a:ext cx="13506731" cy="7817020"/>
          </a:xfrm>
          <a:custGeom>
            <a:avLst/>
            <a:gdLst/>
            <a:ahLst/>
            <a:cxnLst/>
            <a:rect r="r" b="b" t="t" l="l"/>
            <a:pathLst>
              <a:path h="7817020" w="13506731">
                <a:moveTo>
                  <a:pt x="0" y="0"/>
                </a:moveTo>
                <a:lnTo>
                  <a:pt x="13506730" y="0"/>
                </a:lnTo>
                <a:lnTo>
                  <a:pt x="13506730" y="7817020"/>
                </a:lnTo>
                <a:lnTo>
                  <a:pt x="0" y="781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229403"/>
            <a:ext cx="17690261" cy="119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0"/>
              </a:lnSpc>
            </a:pPr>
            <a:r>
              <a:rPr lang="en-US" b="true" sz="6928" i="true" spc="-242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Layout Optimizations: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739" y="1518540"/>
            <a:ext cx="17391391" cy="77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68"/>
              </a:lnSpc>
            </a:pPr>
            <a:r>
              <a:rPr lang="en-US" b="true" sz="4548" i="true" spc="-159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repeater’s layout before and after minimization: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2779376"/>
            <a:ext cx="17690261" cy="385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8"/>
              </a:lnSpc>
            </a:pPr>
            <a:r>
              <a:rPr lang="en-US" b="true" sz="11027" i="true" spc="-38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Optimization of the Complete Layout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35" y="3548206"/>
            <a:ext cx="17989130" cy="2158696"/>
          </a:xfrm>
          <a:custGeom>
            <a:avLst/>
            <a:gdLst/>
            <a:ahLst/>
            <a:cxnLst/>
            <a:rect r="r" b="b" t="t" l="l"/>
            <a:pathLst>
              <a:path h="2158696" w="17989130">
                <a:moveTo>
                  <a:pt x="0" y="0"/>
                </a:moveTo>
                <a:lnTo>
                  <a:pt x="17989130" y="0"/>
                </a:lnTo>
                <a:lnTo>
                  <a:pt x="17989130" y="2158696"/>
                </a:lnTo>
                <a:lnTo>
                  <a:pt x="0" y="2158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382953"/>
            <a:ext cx="17690261" cy="115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0"/>
              </a:lnSpc>
            </a:pPr>
            <a:r>
              <a:rPr lang="en-US" b="true" sz="6728" i="true" spc="-23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Flour planning of Full Final Layout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3153051"/>
            <a:ext cx="17690261" cy="151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b="true" sz="8828" i="true" spc="-308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Blocks Details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2"/>
                </a:lnTo>
                <a:lnTo>
                  <a:pt x="0" y="1167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35" y="2118513"/>
            <a:ext cx="17989130" cy="4767120"/>
          </a:xfrm>
          <a:custGeom>
            <a:avLst/>
            <a:gdLst/>
            <a:ahLst/>
            <a:cxnLst/>
            <a:rect r="r" b="b" t="t" l="l"/>
            <a:pathLst>
              <a:path h="4767120" w="17989130">
                <a:moveTo>
                  <a:pt x="0" y="0"/>
                </a:moveTo>
                <a:lnTo>
                  <a:pt x="17989130" y="0"/>
                </a:lnTo>
                <a:lnTo>
                  <a:pt x="17989130" y="4767119"/>
                </a:lnTo>
                <a:lnTo>
                  <a:pt x="0" y="4767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83166"/>
            <a:ext cx="17690261" cy="120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b="true" sz="7028" i="true" spc="-24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2x2bit Full adders (left side)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2"/>
                </a:lnTo>
                <a:lnTo>
                  <a:pt x="0" y="1167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994" y="2052760"/>
            <a:ext cx="18080006" cy="4678202"/>
          </a:xfrm>
          <a:custGeom>
            <a:avLst/>
            <a:gdLst/>
            <a:ahLst/>
            <a:cxnLst/>
            <a:rect r="r" b="b" t="t" l="l"/>
            <a:pathLst>
              <a:path h="4678202" w="18080006">
                <a:moveTo>
                  <a:pt x="0" y="0"/>
                </a:moveTo>
                <a:lnTo>
                  <a:pt x="18080006" y="0"/>
                </a:lnTo>
                <a:lnTo>
                  <a:pt x="18080006" y="4678201"/>
                </a:lnTo>
                <a:lnTo>
                  <a:pt x="0" y="4678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83166"/>
            <a:ext cx="17690261" cy="120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b="true" sz="7028" i="true" spc="-24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2x2bit Full adders (right side)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2"/>
                </a:lnTo>
                <a:lnTo>
                  <a:pt x="0" y="1167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54273" y="1028700"/>
            <a:ext cx="9805077" cy="8996159"/>
          </a:xfrm>
          <a:custGeom>
            <a:avLst/>
            <a:gdLst/>
            <a:ahLst/>
            <a:cxnLst/>
            <a:rect r="r" b="b" t="t" l="l"/>
            <a:pathLst>
              <a:path h="8996159" w="9805077">
                <a:moveTo>
                  <a:pt x="0" y="0"/>
                </a:moveTo>
                <a:lnTo>
                  <a:pt x="9805077" y="0"/>
                </a:lnTo>
                <a:lnTo>
                  <a:pt x="9805077" y="8996159"/>
                </a:lnTo>
                <a:lnTo>
                  <a:pt x="0" y="8996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83166"/>
            <a:ext cx="17690261" cy="120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b="true" sz="7028" i="true" spc="-24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Carry generator block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2"/>
                </a:lnTo>
                <a:lnTo>
                  <a:pt x="0" y="1167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8080" y="1753374"/>
            <a:ext cx="7389920" cy="6780251"/>
          </a:xfrm>
          <a:custGeom>
            <a:avLst/>
            <a:gdLst/>
            <a:ahLst/>
            <a:cxnLst/>
            <a:rect r="r" b="b" t="t" l="l"/>
            <a:pathLst>
              <a:path h="6780251" w="7389920">
                <a:moveTo>
                  <a:pt x="0" y="0"/>
                </a:moveTo>
                <a:lnTo>
                  <a:pt x="7389920" y="0"/>
                </a:lnTo>
                <a:lnTo>
                  <a:pt x="7389920" y="6780252"/>
                </a:lnTo>
                <a:lnTo>
                  <a:pt x="0" y="678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927640"/>
            <a:ext cx="10599211" cy="6431719"/>
          </a:xfrm>
          <a:custGeom>
            <a:avLst/>
            <a:gdLst/>
            <a:ahLst/>
            <a:cxnLst/>
            <a:rect r="r" b="b" t="t" l="l"/>
            <a:pathLst>
              <a:path h="6431719" w="10599211">
                <a:moveTo>
                  <a:pt x="0" y="0"/>
                </a:moveTo>
                <a:lnTo>
                  <a:pt x="10599211" y="0"/>
                </a:lnTo>
                <a:lnTo>
                  <a:pt x="10599211" y="6431720"/>
                </a:lnTo>
                <a:lnTo>
                  <a:pt x="0" y="6431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8870" y="83166"/>
            <a:ext cx="17690261" cy="120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b="true" sz="7028" i="true" spc="-24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Carry generator block (before and after):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717" y="6378246"/>
            <a:ext cx="18138565" cy="2108608"/>
          </a:xfrm>
          <a:custGeom>
            <a:avLst/>
            <a:gdLst/>
            <a:ahLst/>
            <a:cxnLst/>
            <a:rect r="r" b="b" t="t" l="l"/>
            <a:pathLst>
              <a:path h="2108608" w="18138565">
                <a:moveTo>
                  <a:pt x="0" y="0"/>
                </a:moveTo>
                <a:lnTo>
                  <a:pt x="18138566" y="0"/>
                </a:lnTo>
                <a:lnTo>
                  <a:pt x="18138566" y="2108609"/>
                </a:lnTo>
                <a:lnTo>
                  <a:pt x="0" y="2108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643352"/>
            <a:ext cx="17690261" cy="69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0"/>
              </a:lnSpc>
            </a:pPr>
            <a:r>
              <a:rPr lang="en-US" b="true" sz="4528" i="true" spc="-158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CLA adder full layout:</a:t>
            </a:r>
          </a:p>
          <a:p>
            <a:pPr algn="l" marL="913000" indent="-456500" lvl="1">
              <a:lnSpc>
                <a:spcPts val="2325"/>
              </a:lnSpc>
              <a:buFont typeface="Arial"/>
              <a:buChar char="•"/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98870" y="608696"/>
            <a:ext cx="5964317" cy="75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56178" indent="-478089" lvl="1">
              <a:lnSpc>
                <a:spcPts val="6200"/>
              </a:lnSpc>
              <a:buFont typeface="Arial"/>
              <a:buChar char="•"/>
            </a:pPr>
            <a:r>
              <a:rPr lang="en-US" b="true" sz="4428" i="true" spc="-15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before optimization: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870" y="4798948"/>
            <a:ext cx="6700917" cy="90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50484" indent="-575242" lvl="1">
              <a:lnSpc>
                <a:spcPts val="7460"/>
              </a:lnSpc>
              <a:buFont typeface="Arial"/>
              <a:buChar char="•"/>
            </a:pPr>
            <a:r>
              <a:rPr lang="en-US" b="true" sz="5328" i="true" spc="-18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after optimization: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89067" y="1333752"/>
            <a:ext cx="16670233" cy="4375936"/>
          </a:xfrm>
          <a:custGeom>
            <a:avLst/>
            <a:gdLst/>
            <a:ahLst/>
            <a:cxnLst/>
            <a:rect r="r" b="b" t="t" l="l"/>
            <a:pathLst>
              <a:path h="4375936" w="16670233">
                <a:moveTo>
                  <a:pt x="0" y="0"/>
                </a:moveTo>
                <a:lnTo>
                  <a:pt x="16670233" y="0"/>
                </a:lnTo>
                <a:lnTo>
                  <a:pt x="16670233" y="4375936"/>
                </a:lnTo>
                <a:lnTo>
                  <a:pt x="0" y="4375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8870" y="5623963"/>
            <a:ext cx="5569585" cy="75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56178" indent="-478089" lvl="1">
              <a:lnSpc>
                <a:spcPts val="6200"/>
              </a:lnSpc>
              <a:buFont typeface="Arial"/>
              <a:buChar char="•"/>
            </a:pPr>
            <a:r>
              <a:rPr lang="en-US" b="true" sz="4428" i="true" spc="-15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after</a:t>
            </a:r>
            <a:r>
              <a:rPr lang="en-US" b="true" sz="4428" i="true" spc="-15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optimization: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2591" y="5630702"/>
            <a:ext cx="3689033" cy="64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b="true" sz="3728" i="true" spc="-130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-area: 143 pm^2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90616" y="8410655"/>
            <a:ext cx="3611007" cy="67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3928" i="true" spc="-137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-area: 61 pm^2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142726"/>
            <a:ext cx="17690261" cy="159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19"/>
              </a:lnSpc>
            </a:pPr>
            <a:r>
              <a:rPr lang="en-US" b="true" sz="9228" i="true" spc="-322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Paper Referencing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8870" y="2348986"/>
            <a:ext cx="17690261" cy="673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47036" indent="-823518" lvl="1">
              <a:lnSpc>
                <a:spcPts val="10680"/>
              </a:lnSpc>
              <a:buFont typeface="Arial"/>
              <a:buChar char="•"/>
            </a:pPr>
            <a:r>
              <a:rPr lang="en-US" b="true" sz="7628" i="true" spc="-267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Full Static</a:t>
            </a:r>
          </a:p>
          <a:p>
            <a:pPr algn="l">
              <a:lnSpc>
                <a:spcPts val="10680"/>
              </a:lnSpc>
            </a:pPr>
          </a:p>
          <a:p>
            <a:pPr algn="l" marL="1647036" indent="-823518" lvl="1">
              <a:lnSpc>
                <a:spcPts val="10680"/>
              </a:lnSpc>
              <a:buFont typeface="Arial"/>
              <a:buChar char="•"/>
            </a:pPr>
            <a:r>
              <a:rPr lang="en-US" b="true" sz="7628" i="true" spc="-267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Full Dynamic</a:t>
            </a:r>
          </a:p>
          <a:p>
            <a:pPr algn="l">
              <a:lnSpc>
                <a:spcPts val="10680"/>
              </a:lnSpc>
            </a:pPr>
          </a:p>
          <a:p>
            <a:pPr algn="l" marL="1647036" indent="-823518" lvl="1">
              <a:lnSpc>
                <a:spcPts val="10680"/>
              </a:lnSpc>
              <a:buFont typeface="Arial"/>
              <a:buChar char="•"/>
            </a:pPr>
            <a:r>
              <a:rPr lang="en-US" b="true" sz="7628" i="true" spc="-267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combination 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803194"/>
            <a:ext cx="17690261" cy="274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60"/>
              </a:lnSpc>
            </a:pPr>
            <a:r>
              <a:rPr lang="en-US" b="true" sz="7828" i="true" spc="-274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MODULAR DESIGN FOR FUTURE BIT EXTENSION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435" y="4064152"/>
            <a:ext cx="17989130" cy="2158696"/>
          </a:xfrm>
          <a:custGeom>
            <a:avLst/>
            <a:gdLst/>
            <a:ahLst/>
            <a:cxnLst/>
            <a:rect r="r" b="b" t="t" l="l"/>
            <a:pathLst>
              <a:path h="2158696" w="17989130">
                <a:moveTo>
                  <a:pt x="0" y="0"/>
                </a:moveTo>
                <a:lnTo>
                  <a:pt x="17989130" y="0"/>
                </a:lnTo>
                <a:lnTo>
                  <a:pt x="17989130" y="2158696"/>
                </a:lnTo>
                <a:lnTo>
                  <a:pt x="0" y="2158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739" y="3237302"/>
            <a:ext cx="17690261" cy="1889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8"/>
              </a:lnSpc>
            </a:pPr>
            <a:r>
              <a:rPr lang="en-US" b="true" sz="11027" i="true" spc="-38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SIMULATION AND CODE</a:t>
            </a:r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141" y="1646393"/>
            <a:ext cx="17851989" cy="6670625"/>
          </a:xfrm>
          <a:custGeom>
            <a:avLst/>
            <a:gdLst/>
            <a:ahLst/>
            <a:cxnLst/>
            <a:rect r="r" b="b" t="t" l="l"/>
            <a:pathLst>
              <a:path h="6670625" w="17851989">
                <a:moveTo>
                  <a:pt x="0" y="0"/>
                </a:moveTo>
                <a:lnTo>
                  <a:pt x="17851989" y="0"/>
                </a:lnTo>
                <a:lnTo>
                  <a:pt x="17851989" y="6670625"/>
                </a:lnTo>
                <a:lnTo>
                  <a:pt x="0" y="6670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" t="0" r="-49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263073"/>
            <a:ext cx="17690261" cy="138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0"/>
              </a:lnSpc>
            </a:pPr>
            <a:r>
              <a:rPr lang="en-US" b="true" sz="8028" i="true" spc="-28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CODE</a:t>
            </a: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8870" y="787273"/>
            <a:ext cx="17690261" cy="8712453"/>
          </a:xfrm>
          <a:custGeom>
            <a:avLst/>
            <a:gdLst/>
            <a:ahLst/>
            <a:cxnLst/>
            <a:rect r="r" b="b" t="t" l="l"/>
            <a:pathLst>
              <a:path h="8712453" w="17690261">
                <a:moveTo>
                  <a:pt x="0" y="0"/>
                </a:moveTo>
                <a:lnTo>
                  <a:pt x="17690260" y="0"/>
                </a:lnTo>
                <a:lnTo>
                  <a:pt x="17690260" y="8712454"/>
                </a:lnTo>
                <a:lnTo>
                  <a:pt x="0" y="87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33350"/>
            <a:ext cx="17690261" cy="120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b="true" sz="7028" i="true" spc="-24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SIMULATION OF SCHEMATIC</a:t>
            </a:r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432" y="858351"/>
            <a:ext cx="17535136" cy="8570298"/>
          </a:xfrm>
          <a:custGeom>
            <a:avLst/>
            <a:gdLst/>
            <a:ahLst/>
            <a:cxnLst/>
            <a:rect r="r" b="b" t="t" l="l"/>
            <a:pathLst>
              <a:path h="8570298" w="17535136">
                <a:moveTo>
                  <a:pt x="0" y="0"/>
                </a:moveTo>
                <a:lnTo>
                  <a:pt x="17535136" y="0"/>
                </a:lnTo>
                <a:lnTo>
                  <a:pt x="17535136" y="8570298"/>
                </a:lnTo>
                <a:lnTo>
                  <a:pt x="0" y="8570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-123825"/>
            <a:ext cx="17690261" cy="113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b="true" sz="6628" i="true" spc="-232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SIMULATION OF LAYOUT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-133350"/>
            <a:ext cx="17690261" cy="122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0"/>
              </a:lnSpc>
            </a:pPr>
            <a:r>
              <a:rPr lang="en-US" b="true" sz="7128" i="true" spc="-249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Performance Parameters: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8716" y="999141"/>
            <a:ext cx="9025017" cy="860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9821" indent="-434910" lvl="1">
              <a:lnSpc>
                <a:spcPts val="5640"/>
              </a:lnSpc>
              <a:buFont typeface="Arial"/>
              <a:buChar char="•"/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Schematics: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delay: 2 ns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fall time: 1.639 ns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rise time: 2ns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power: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41.8 uA * 0.95v = 39.71 uW</a:t>
            </a:r>
          </a:p>
          <a:p>
            <a:pPr algn="just" marL="869821" indent="-434910" lvl="1">
              <a:lnSpc>
                <a:spcPts val="5640"/>
              </a:lnSpc>
              <a:buFont typeface="Arial"/>
              <a:buChar char="•"/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Layout: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delay: 10 ns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avg fall time: 1.9 ns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avg rise time: 5.37 ns  ( 4.33- 2.18- 9.6 )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power:</a:t>
            </a:r>
          </a:p>
          <a:p>
            <a:pPr algn="just">
              <a:lnSpc>
                <a:spcPts val="5640"/>
              </a:lnSpc>
              <a:spcBef>
                <a:spcPct val="0"/>
              </a:spcBef>
            </a:pPr>
            <a:r>
              <a:rPr lang="en-US" b="true" sz="4028" i="true" spc="-141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43.36 uA * 0.95 v = 41.16 uW</a:t>
            </a:r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3934809"/>
            <a:ext cx="17690261" cy="120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b="true" sz="7028" i="true" spc="-246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Thank You !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2979202"/>
            <a:ext cx="17690261" cy="384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8"/>
              </a:lnSpc>
            </a:pPr>
            <a:r>
              <a:rPr lang="en-US" b="true" sz="11027" i="true" spc="-385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LOGIC AND SCHEMATICS DETAILS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1650" y="653429"/>
            <a:ext cx="17808866" cy="791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341"/>
              </a:lnSpc>
            </a:pPr>
            <a:r>
              <a:rPr lang="en-US" b="true" sz="6672" i="true" spc="-233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Two main parts:</a:t>
            </a:r>
          </a:p>
          <a:p>
            <a:pPr algn="just" marL="1440517" indent="-720258" lvl="1">
              <a:lnSpc>
                <a:spcPts val="9341"/>
              </a:lnSpc>
              <a:buFont typeface="Arial"/>
              <a:buChar char="•"/>
            </a:pPr>
            <a:r>
              <a:rPr lang="en-US" b="true" sz="6672" i="true" spc="-233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Static Part (sum block):</a:t>
            </a:r>
          </a:p>
          <a:p>
            <a:pPr algn="just">
              <a:lnSpc>
                <a:spcPts val="9341"/>
              </a:lnSpc>
            </a:pPr>
            <a:r>
              <a:rPr lang="en-US" b="true" sz="6672" i="true" spc="-233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using four full adders blocks</a:t>
            </a:r>
          </a:p>
          <a:p>
            <a:pPr algn="just">
              <a:lnSpc>
                <a:spcPts val="7928"/>
              </a:lnSpc>
            </a:pPr>
            <a:r>
              <a:rPr lang="en-US" b="true" sz="5662" i="true" spc="-198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</a:t>
            </a:r>
            <a:r>
              <a:rPr lang="en-US" b="true" sz="5662" i="true" spc="-198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- each full adder built from two XOR blocks and a NAND block    </a:t>
            </a:r>
            <a:r>
              <a:rPr lang="en-US" b="true" sz="5662" i="true" spc="-198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</a:t>
            </a:r>
          </a:p>
          <a:p>
            <a:pPr algn="just" marL="1440517" indent="-720258" lvl="1">
              <a:lnSpc>
                <a:spcPts val="9341"/>
              </a:lnSpc>
              <a:buFont typeface="Arial"/>
              <a:buChar char="•"/>
            </a:pPr>
            <a:r>
              <a:rPr lang="en-US" b="true" sz="6672" i="true" spc="-233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Dynamic Part (Carry</a:t>
            </a:r>
            <a:r>
              <a:rPr lang="en-US" b="true" sz="6672" i="true" spc="-233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block)</a:t>
            </a:r>
          </a:p>
          <a:p>
            <a:pPr algn="just">
              <a:lnSpc>
                <a:spcPts val="9341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16559" y="2163382"/>
            <a:ext cx="10519523" cy="6180220"/>
          </a:xfrm>
          <a:custGeom>
            <a:avLst/>
            <a:gdLst/>
            <a:ahLst/>
            <a:cxnLst/>
            <a:rect r="r" b="b" t="t" l="l"/>
            <a:pathLst>
              <a:path h="6180220" w="10519523">
                <a:moveTo>
                  <a:pt x="0" y="0"/>
                </a:moveTo>
                <a:lnTo>
                  <a:pt x="10519523" y="0"/>
                </a:lnTo>
                <a:lnTo>
                  <a:pt x="10519523" y="6180219"/>
                </a:lnTo>
                <a:lnTo>
                  <a:pt x="0" y="6180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4164" y="895350"/>
            <a:ext cx="11227025" cy="1210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87"/>
              </a:lnSpc>
            </a:pPr>
            <a:r>
              <a:rPr lang="en-US" b="true" sz="7062" i="true" spc="-247">
                <a:solidFill>
                  <a:srgbClr val="AACFF3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Full adder schematic: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4164" y="3370758"/>
            <a:ext cx="7146226" cy="367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84"/>
              </a:lnSpc>
            </a:pPr>
            <a:r>
              <a:rPr lang="en-US" b="true" sz="5203" i="true" spc="-182">
                <a:solidFill>
                  <a:srgbClr val="AACFF3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it produces a Propagate (P) and a Generate (G) signals which are the core of CLA adder logic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4396" y="88274"/>
            <a:ext cx="8754531" cy="10110452"/>
          </a:xfrm>
          <a:custGeom>
            <a:avLst/>
            <a:gdLst/>
            <a:ahLst/>
            <a:cxnLst/>
            <a:rect r="r" b="b" t="t" l="l"/>
            <a:pathLst>
              <a:path h="10110452" w="8754531">
                <a:moveTo>
                  <a:pt x="0" y="0"/>
                </a:moveTo>
                <a:lnTo>
                  <a:pt x="8754532" y="0"/>
                </a:lnTo>
                <a:lnTo>
                  <a:pt x="8754532" y="10110452"/>
                </a:lnTo>
                <a:lnTo>
                  <a:pt x="0" y="10110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4164" y="904875"/>
            <a:ext cx="11227025" cy="111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47"/>
              </a:lnSpc>
            </a:pPr>
            <a:r>
              <a:rPr lang="en-US" b="true" sz="6462" i="true" spc="-226">
                <a:solidFill>
                  <a:srgbClr val="AACFF3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Carry block schematic: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4164" y="3555520"/>
            <a:ext cx="8143753" cy="492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4"/>
              </a:lnSpc>
            </a:pPr>
            <a:r>
              <a:rPr lang="en-US" b="true" sz="4703" i="true" spc="-164">
                <a:solidFill>
                  <a:srgbClr val="AACFF3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it takes the Propagate (P) and  Generate (G) signals from the previous  adders block so it can produce the carry signals in parallel,  resulting in an adder with much higher speed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4562" y="877411"/>
            <a:ext cx="11598877" cy="9409589"/>
          </a:xfrm>
          <a:custGeom>
            <a:avLst/>
            <a:gdLst/>
            <a:ahLst/>
            <a:cxnLst/>
            <a:rect r="r" b="b" t="t" l="l"/>
            <a:pathLst>
              <a:path h="9409589" w="11598877">
                <a:moveTo>
                  <a:pt x="0" y="0"/>
                </a:moveTo>
                <a:lnTo>
                  <a:pt x="11598876" y="0"/>
                </a:lnTo>
                <a:lnTo>
                  <a:pt x="11598876" y="9409589"/>
                </a:lnTo>
                <a:lnTo>
                  <a:pt x="0" y="9409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870" y="42641"/>
            <a:ext cx="17690261" cy="98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0"/>
              </a:lnSpc>
            </a:pPr>
            <a:r>
              <a:rPr lang="en-US" b="true" sz="5728" i="true" spc="-200">
                <a:solidFill>
                  <a:srgbClr val="AACFF3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CLA adder full schematic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324"/>
            <a:ext cx="18288000" cy="11676452"/>
          </a:xfrm>
          <a:custGeom>
            <a:avLst/>
            <a:gdLst/>
            <a:ahLst/>
            <a:cxnLst/>
            <a:rect r="r" b="b" t="t" l="l"/>
            <a:pathLst>
              <a:path h="11676452" w="18288000">
                <a:moveTo>
                  <a:pt x="0" y="0"/>
                </a:moveTo>
                <a:lnTo>
                  <a:pt x="18288000" y="0"/>
                </a:lnTo>
                <a:lnTo>
                  <a:pt x="18288000" y="11676451"/>
                </a:lnTo>
                <a:lnTo>
                  <a:pt x="0" y="1167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2175" r="0" b="-2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870" y="3237302"/>
            <a:ext cx="17690261" cy="190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78"/>
              </a:lnSpc>
            </a:pPr>
            <a:r>
              <a:rPr lang="en-US" b="true" sz="11127" i="true" spc="-389">
                <a:solidFill>
                  <a:srgbClr val="63A3DB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LAYOUT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DAGcFxo8tg0</dc:identifier>
  <dcterms:modified xsi:type="dcterms:W3CDTF">2011-08-01T06:04:30Z</dcterms:modified>
  <cp:revision>1</cp:revision>
  <dc:title>Integrated Curcuits</dc:title>
</cp:coreProperties>
</file>